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838" r:id="rId1"/>
  </p:sldMasterIdLst>
  <p:notesMasterIdLst>
    <p:notesMasterId r:id="rId18"/>
  </p:notesMasterIdLst>
  <p:handoutMasterIdLst>
    <p:handoutMasterId r:id="rId19"/>
  </p:handoutMasterIdLst>
  <p:sldIdLst>
    <p:sldId id="256" r:id="rId2"/>
    <p:sldId id="423" r:id="rId3"/>
    <p:sldId id="425" r:id="rId4"/>
    <p:sldId id="426" r:id="rId5"/>
    <p:sldId id="430" r:id="rId6"/>
    <p:sldId id="431" r:id="rId7"/>
    <p:sldId id="427" r:id="rId8"/>
    <p:sldId id="432" r:id="rId9"/>
    <p:sldId id="433" r:id="rId10"/>
    <p:sldId id="428" r:id="rId11"/>
    <p:sldId id="434" r:id="rId12"/>
    <p:sldId id="435" r:id="rId13"/>
    <p:sldId id="436" r:id="rId14"/>
    <p:sldId id="437" r:id="rId15"/>
    <p:sldId id="438" r:id="rId16"/>
    <p:sldId id="42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9" userDrawn="1">
          <p15:clr>
            <a:srgbClr val="A4A3A4"/>
          </p15:clr>
        </p15:guide>
        <p15:guide id="2" pos="2191" userDrawn="1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sigman" initials="d" lastIdx="10" clrIdx="0"/>
  <p:cmAuthor id="1" name="tforrest" initials="t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60C3DA"/>
    <a:srgbClr val="006600"/>
    <a:srgbClr val="33CC33"/>
    <a:srgbClr val="9FB8E1"/>
    <a:srgbClr val="B3C7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4180" autoAdjust="0"/>
  </p:normalViewPr>
  <p:slideViewPr>
    <p:cSldViewPr>
      <p:cViewPr varScale="1">
        <p:scale>
          <a:sx n="105" d="100"/>
          <a:sy n="105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678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5820" y="-90"/>
      </p:cViewPr>
      <p:guideLst>
        <p:guide orient="horz" pos="2909"/>
        <p:guide orient="horz" pos="2928"/>
        <p:guide pos="2191"/>
        <p:guide pos="220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627" cy="464981"/>
          </a:xfrm>
          <a:prstGeom prst="rect">
            <a:avLst/>
          </a:prstGeom>
        </p:spPr>
        <p:txBody>
          <a:bodyPr vert="horz" lIns="91537" tIns="45766" rIns="91537" bIns="4576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172" y="0"/>
            <a:ext cx="3037627" cy="464981"/>
          </a:xfrm>
          <a:prstGeom prst="rect">
            <a:avLst/>
          </a:prstGeom>
        </p:spPr>
        <p:txBody>
          <a:bodyPr vert="horz" lIns="91537" tIns="45766" rIns="91537" bIns="45766" rtlCol="0"/>
          <a:lstStyle>
            <a:lvl1pPr algn="r">
              <a:defRPr sz="1200"/>
            </a:lvl1pPr>
          </a:lstStyle>
          <a:p>
            <a:fld id="{5EDF9F39-6C7C-4608-84D7-2371614D4B3C}" type="datetimeFigureOut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22"/>
            <a:ext cx="3037627" cy="464981"/>
          </a:xfrm>
          <a:prstGeom prst="rect">
            <a:avLst/>
          </a:prstGeom>
        </p:spPr>
        <p:txBody>
          <a:bodyPr vert="horz" lIns="91537" tIns="45766" rIns="91537" bIns="4576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172" y="8829822"/>
            <a:ext cx="3037627" cy="464981"/>
          </a:xfrm>
          <a:prstGeom prst="rect">
            <a:avLst/>
          </a:prstGeom>
        </p:spPr>
        <p:txBody>
          <a:bodyPr vert="horz" lIns="91537" tIns="45766" rIns="91537" bIns="45766" rtlCol="0" anchor="b"/>
          <a:lstStyle>
            <a:lvl1pPr algn="r">
              <a:defRPr sz="1200"/>
            </a:lvl1pPr>
          </a:lstStyle>
          <a:p>
            <a:fld id="{5771D2F5-7AF2-4AFA-A9FC-1550F134458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94015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2588" tIns="46290" rIns="92588" bIns="4629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8" y="1"/>
            <a:ext cx="3037840" cy="464820"/>
          </a:xfrm>
          <a:prstGeom prst="rect">
            <a:avLst/>
          </a:prstGeom>
        </p:spPr>
        <p:txBody>
          <a:bodyPr vert="horz" lIns="92588" tIns="46290" rIns="92588" bIns="46290" rtlCol="0"/>
          <a:lstStyle>
            <a:lvl1pPr algn="r">
              <a:defRPr sz="1200"/>
            </a:lvl1pPr>
          </a:lstStyle>
          <a:p>
            <a:fld id="{70702682-9F10-48D6-B7B6-0918D7BA333F}" type="datetimeFigureOut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88" tIns="46290" rIns="92588" bIns="4629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0"/>
          </a:xfrm>
          <a:prstGeom prst="rect">
            <a:avLst/>
          </a:prstGeom>
        </p:spPr>
        <p:txBody>
          <a:bodyPr vert="horz" lIns="92588" tIns="46290" rIns="92588" bIns="462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2588" tIns="46290" rIns="92588" bIns="4629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8" y="8829968"/>
            <a:ext cx="3037840" cy="464820"/>
          </a:xfrm>
          <a:prstGeom prst="rect">
            <a:avLst/>
          </a:prstGeom>
        </p:spPr>
        <p:txBody>
          <a:bodyPr vert="horz" lIns="92588" tIns="46290" rIns="92588" bIns="46290" rtlCol="0" anchor="b"/>
          <a:lstStyle>
            <a:lvl1pPr algn="r">
              <a:defRPr sz="1200"/>
            </a:lvl1pPr>
          </a:lstStyle>
          <a:p>
            <a:fld id="{366777BE-BD63-40A9-81F0-4235F1299A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64877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6777BE-BD63-40A9-81F0-4235F1299A1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1300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C4A3D-E537-489D-8796-05934E68C594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96638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A3317-8230-4904-9B0F-F8BD37A5C84D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337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2D3D-5C75-4BB0-B76F-FC186C4B29A6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333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B432-E481-4112-A496-801582539205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270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1A00-BD1E-4327-81D7-3B5779230263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1925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F5D77-739B-4160-BD4A-9713A137E013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578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FE0B-6F89-4B04-AB1F-018CE8FE41B1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7169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51772-FB3E-4B51-8713-8D792F301FA0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91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A9E85-0112-428F-927F-BB305B87632E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67018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85C85A8-D368-495C-9D18-5686F36A9C86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4616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C989E-C091-4D96-BBF3-FC3355894F05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400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C70D9F-20ED-4A6F-AD9D-8D3026C62004}" type="datetime1">
              <a:rPr lang="en-US" smtClean="0"/>
              <a:pPr/>
              <a:t>7/31/2015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7E66FE0-3C5B-48F6-97A9-C3B3D2B465F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3645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63" y="245660"/>
            <a:ext cx="8839200" cy="2345140"/>
          </a:xfrm>
        </p:spPr>
        <p:txBody>
          <a:bodyPr>
            <a:noAutofit/>
          </a:bodyPr>
          <a:lstStyle/>
          <a:p>
            <a:pPr algn="ctr"/>
            <a:endParaRPr lang="en-US" sz="4000" b="1" cap="none" dirty="0" smtClean="0">
              <a:solidFill>
                <a:schemeClr val="accent1">
                  <a:lumMod val="75000"/>
                </a:schemeClr>
              </a:solidFill>
              <a:latin typeface="Calibri"/>
              <a:ea typeface="Arial Unicode MS" pitchFamily="34" charset="-128"/>
              <a:cs typeface="Calibri"/>
            </a:endParaRPr>
          </a:p>
          <a:p>
            <a:pPr algn="ctr"/>
            <a:r>
              <a:rPr lang="en-US" sz="2800" b="1" cap="none" dirty="0" smtClean="0">
                <a:solidFill>
                  <a:schemeClr val="accent1">
                    <a:lumMod val="50000"/>
                  </a:schemeClr>
                </a:solidFill>
                <a:latin typeface="Calibri"/>
                <a:ea typeface="Arial Unicode MS" pitchFamily="34" charset="-128"/>
                <a:cs typeface="Calibri"/>
              </a:rPr>
              <a:t>Rocklin Unified School District Review of Special Education Supports and Services Report: Update On Response to Findings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3400" y="2362200"/>
            <a:ext cx="8077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pPr algn="ctr"/>
            <a:r>
              <a:rPr lang="en-US" sz="2400" b="1" dirty="0" smtClean="0">
                <a:solidFill>
                  <a:srgbClr val="404040"/>
                </a:solidFill>
                <a:latin typeface="Calibri"/>
                <a:cs typeface="Calibri"/>
              </a:rPr>
              <a:t>Rocklin Unified School District</a:t>
            </a:r>
          </a:p>
          <a:p>
            <a:pPr algn="ctr"/>
            <a:r>
              <a:rPr lang="en-US" sz="2400" b="1" dirty="0" smtClean="0">
                <a:solidFill>
                  <a:srgbClr val="404040"/>
                </a:solidFill>
                <a:latin typeface="Calibri"/>
                <a:cs typeface="Calibri"/>
              </a:rPr>
              <a:t>Board of </a:t>
            </a:r>
            <a:r>
              <a:rPr lang="en-US" sz="2400" b="1" smtClean="0">
                <a:solidFill>
                  <a:srgbClr val="404040"/>
                </a:solidFill>
                <a:latin typeface="Calibri"/>
                <a:cs typeface="Calibri"/>
              </a:rPr>
              <a:t>Trustees Meeting</a:t>
            </a:r>
            <a:endParaRPr lang="en-US" sz="2400" b="1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pPr algn="ctr"/>
            <a:r>
              <a:rPr lang="en-US" sz="2400" b="1" dirty="0" smtClean="0">
                <a:solidFill>
                  <a:srgbClr val="404040"/>
                </a:solidFill>
                <a:latin typeface="Calibri"/>
                <a:cs typeface="Calibri"/>
              </a:rPr>
              <a:t>August 5, 2015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2708" y="4962994"/>
            <a:ext cx="1841152" cy="1182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03860" y="4668393"/>
            <a:ext cx="64353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Presented by Tammy Forrest, Ph.D.</a:t>
            </a:r>
          </a:p>
          <a:p>
            <a:pPr algn="ctr"/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alibri"/>
                <a:cs typeface="Calibri"/>
              </a:rPr>
              <a:t>Director Special Education and Support Services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Policies &amp; Procedures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2438400" cy="3964094"/>
          </a:xfrm>
        </p:spPr>
        <p:txBody>
          <a:bodyPr/>
          <a:lstStyle/>
          <a:p>
            <a:r>
              <a:rPr lang="en-US" b="1" dirty="0" smtClean="0"/>
              <a:t>Targeted Findings 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There is a lack of district wide and special education policies and procedures, including roles and responsibilities. </a:t>
            </a:r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733800" y="1905000"/>
            <a:ext cx="2362200" cy="3964095"/>
          </a:xfrm>
        </p:spPr>
        <p:txBody>
          <a:bodyPr/>
          <a:lstStyle/>
          <a:p>
            <a:r>
              <a:rPr lang="en-US" b="1" dirty="0" smtClean="0"/>
              <a:t>Actions to Date 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Obtained the policies and procedures from Placer County Office of Education,  Special Education Local Planning Area,  and additional district resources for use in updating the special education manual.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00800" y="1905000"/>
            <a:ext cx="24993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Update the special education procedural manual.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Update, as necessary, Board policies and Administrative Regulations.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Policies &amp; Procedures</a:t>
            </a:r>
            <a:br>
              <a:rPr lang="en-US" dirty="0" smtClean="0">
                <a:cs typeface="Calibri"/>
              </a:rPr>
            </a:br>
            <a:r>
              <a:rPr lang="en-US" dirty="0" smtClean="0">
                <a:solidFill>
                  <a:srgbClr val="404040"/>
                </a:solidFill>
                <a:cs typeface="Calibri"/>
              </a:rPr>
              <a:t>(cont.)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53440" y="1905000"/>
            <a:ext cx="2118360" cy="396409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Targeted Findings :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Inconsistencies across school sites in programs and staffing.</a:t>
            </a:r>
          </a:p>
          <a:p>
            <a:endParaRPr lang="en-US" dirty="0" smtClean="0">
              <a:solidFill>
                <a:srgbClr val="40404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124200" y="1905000"/>
            <a:ext cx="2971800" cy="43434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to Date :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 systematic staffing matrix by school site and caseload that is program based has been developed.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Classroom aide assignments have been made based on program need.  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Assigned additional 1:1 aide support based on Individualized Education Program (IEP) team recommendations. 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Reduced windshield time of  itinerant staff.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</a:p>
          <a:p>
            <a:endParaRPr lang="en-US" sz="1800" dirty="0" smtClean="0">
              <a:solidFill>
                <a:srgbClr val="404040"/>
              </a:solidFill>
              <a:cs typeface="Arial" pitchFamily="34" charset="0"/>
            </a:endParaRPr>
          </a:p>
          <a:p>
            <a:endParaRPr lang="en-US" sz="1800" dirty="0" smtClean="0">
              <a:solidFill>
                <a:srgbClr val="404040"/>
              </a:solidFill>
            </a:endParaRPr>
          </a:p>
          <a:p>
            <a:endParaRPr lang="en-US" sz="1800" dirty="0" smtClean="0">
              <a:solidFill>
                <a:srgbClr val="404040"/>
              </a:solidFill>
            </a:endParaRPr>
          </a:p>
          <a:p>
            <a:endParaRPr lang="en-US" sz="1800" dirty="0">
              <a:solidFill>
                <a:srgbClr val="4040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11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00800" y="1905000"/>
            <a:ext cx="236220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As part of developing MTSS, barriers impacting teaching  and learning will be identified. 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lang="en-US" sz="2000" dirty="0" smtClean="0">
              <a:solidFill>
                <a:srgbClr val="404040"/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Policies &amp; Procedures</a:t>
            </a:r>
            <a:br>
              <a:rPr lang="en-US" dirty="0" smtClean="0">
                <a:cs typeface="Calibri"/>
              </a:rPr>
            </a:br>
            <a:r>
              <a:rPr lang="en-US" dirty="0" smtClean="0">
                <a:solidFill>
                  <a:srgbClr val="404040"/>
                </a:solidFill>
                <a:cs typeface="Calibri"/>
              </a:rPr>
              <a:t>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77240" y="1905000"/>
            <a:ext cx="2346960" cy="3964094"/>
          </a:xfrm>
        </p:spPr>
        <p:txBody>
          <a:bodyPr/>
          <a:lstStyle/>
          <a:p>
            <a:r>
              <a:rPr lang="en-US" b="1" dirty="0" smtClean="0"/>
              <a:t>Targeted Findings :</a:t>
            </a:r>
            <a:endParaRPr lang="en-US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Concerns  were raised regarding the process for determining services on IEPs. </a:t>
            </a:r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352800" y="1905000"/>
            <a:ext cx="2575560" cy="3964095"/>
          </a:xfrm>
        </p:spPr>
        <p:txBody>
          <a:bodyPr/>
          <a:lstStyle/>
          <a:p>
            <a:r>
              <a:rPr lang="en-US" b="1" dirty="0" smtClean="0"/>
              <a:t>Actions to Date :</a:t>
            </a:r>
            <a:endParaRPr lang="en-US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The district interim director has attended IEP meetings and facilitated and modeled a collaborative approach to determining a Free Appropriate Public Education (FAPE).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16040" y="1905000"/>
            <a:ext cx="23469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Actions: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The district director will attend IEP meetings to facilitate and model a collaborative approach to determine a Free Appropriate Public Education (FAPE).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Culture &amp; Climate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77240" y="1905000"/>
            <a:ext cx="2499360" cy="3964094"/>
          </a:xfrm>
        </p:spPr>
        <p:txBody>
          <a:bodyPr>
            <a:normAutofit/>
          </a:bodyPr>
          <a:lstStyle/>
          <a:p>
            <a:r>
              <a:rPr lang="en-US" b="1" dirty="0" smtClean="0"/>
              <a:t>Targeted Findings :</a:t>
            </a:r>
          </a:p>
          <a:p>
            <a:pPr marL="171450" indent="-171450"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Variations across sites regarding special education practices of inclusion, transitions of students, and programs and services. (Extends to 504  plans and Response to Intervention.)</a:t>
            </a:r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749040" y="1905000"/>
            <a:ext cx="2346960" cy="3964095"/>
          </a:xfrm>
        </p:spPr>
        <p:txBody>
          <a:bodyPr>
            <a:normAutofit/>
          </a:bodyPr>
          <a:lstStyle/>
          <a:p>
            <a:r>
              <a:rPr lang="en-US" b="1" dirty="0" smtClean="0"/>
              <a:t>Actions to Date: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Parent and staff forums were held regarding the Special Education Report to gather feedback and discuss next steps.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16040" y="1905000"/>
            <a:ext cx="24993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Actions: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indent="-171450"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Examine models of service delivery that focus on improving support for all students.  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Culture &amp; Climate</a:t>
            </a:r>
            <a:br>
              <a:rPr lang="en-US" dirty="0" smtClean="0">
                <a:cs typeface="Calibri"/>
              </a:rPr>
            </a:br>
            <a:r>
              <a:rPr lang="en-US" dirty="0" smtClean="0">
                <a:cs typeface="Calibri"/>
              </a:rPr>
              <a:t>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77240" y="1905000"/>
            <a:ext cx="2118360" cy="3964094"/>
          </a:xfrm>
        </p:spPr>
        <p:txBody>
          <a:bodyPr>
            <a:normAutofit/>
          </a:bodyPr>
          <a:lstStyle/>
          <a:p>
            <a:r>
              <a:rPr lang="en-US" b="1" dirty="0" smtClean="0"/>
              <a:t>Targeted Findings :</a:t>
            </a:r>
          </a:p>
          <a:p>
            <a:pPr marL="109538" indent="-109538">
              <a:spcBef>
                <a:spcPts val="600"/>
              </a:spcBef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There is mistrust and dissatisfaction with district office staff.</a:t>
            </a:r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352800" y="1905000"/>
            <a:ext cx="2743200" cy="4267200"/>
          </a:xfrm>
        </p:spPr>
        <p:txBody>
          <a:bodyPr>
            <a:normAutofit/>
          </a:bodyPr>
          <a:lstStyle/>
          <a:p>
            <a:r>
              <a:rPr lang="en-US" b="1" dirty="0" smtClean="0"/>
              <a:t>Actions to Date :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Special education department has completed psychologist, speech therapist and occupational  therapist staff assignments and communicated to the sites to ensure cohesive support to our schools. This created a reduction of “windshield” time and increased transparency.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16040" y="1905000"/>
            <a:ext cx="20421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Four parent forum meetings to be held during the 2015-16 school year.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/>
              </a:rPr>
              <a:t>Culture &amp; Climate</a:t>
            </a:r>
            <a:br>
              <a:rPr lang="en-US" dirty="0" smtClean="0">
                <a:cs typeface="Calibri"/>
              </a:rPr>
            </a:br>
            <a:r>
              <a:rPr lang="en-US" dirty="0" smtClean="0">
                <a:cs typeface="Calibri"/>
              </a:rPr>
              <a:t>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2133600" cy="3964094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Targeted Findings :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71450" indent="-171450"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Accommodations and specialized instruction within general education were not readily apparent or were being  provided  by special education staff only.</a:t>
            </a:r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05200" y="1905000"/>
            <a:ext cx="2286000" cy="3964095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Actions to Date :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LCAP funds designated for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professional development to support MTSS (certificated and classified staff).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Professional development with embedded use of accommodations and modifications. </a:t>
            </a: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019800" y="1905000"/>
            <a:ext cx="220980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  <a:endParaRPr lang="en-US" sz="2000" dirty="0" smtClean="0">
              <a:solidFill>
                <a:srgbClr val="595959"/>
              </a:solidFill>
            </a:endParaRP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Review collaboration opportunities between general education and special education staff, in order to increase collaboration time where feasible.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31359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Next Steps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tx2">
                  <a:lumMod val="75000"/>
                </a:schemeClr>
              </a:buClr>
              <a:buNone/>
            </a:pPr>
            <a:endParaRPr lang="en-US" sz="36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3600" dirty="0" smtClean="0"/>
              <a:t>Implement actions outlined in report. </a:t>
            </a:r>
          </a:p>
          <a:p>
            <a:pPr>
              <a:buClr>
                <a:schemeClr val="tx2">
                  <a:lumMod val="75000"/>
                </a:schemeClr>
              </a:buClr>
              <a:buNone/>
            </a:pPr>
            <a:endParaRPr lang="en-US" sz="36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3600" dirty="0" smtClean="0"/>
              <a:t>Work in response to findings will continue both internally and through MTSS.  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en-US" sz="3600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3600" dirty="0" smtClean="0"/>
              <a:t>Special Education and Support Services will provide updates to the Board on a regular basis.</a:t>
            </a:r>
          </a:p>
          <a:p>
            <a:endParaRPr lang="en-US" sz="2400" dirty="0" smtClean="0"/>
          </a:p>
          <a:p>
            <a:pPr algn="ctr"/>
            <a:endParaRPr lang="en-US" sz="2800" b="1" u="sng" dirty="0" smtClean="0"/>
          </a:p>
          <a:p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28800"/>
            <a:ext cx="7543801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>
                <a:solidFill>
                  <a:srgbClr val="404040"/>
                </a:solidFill>
                <a:latin typeface="Calibri"/>
                <a:ea typeface="Arial Unicode MS" pitchFamily="34" charset="-128"/>
                <a:cs typeface="Calibri"/>
              </a:rPr>
              <a:t>To provide information regarding actions taken in response to the findings indicated in the </a:t>
            </a:r>
            <a:r>
              <a:rPr lang="en-US" sz="4000" i="1" dirty="0" smtClean="0">
                <a:solidFill>
                  <a:srgbClr val="404040"/>
                </a:solidFill>
                <a:latin typeface="Calibri"/>
                <a:ea typeface="Arial Unicode MS" pitchFamily="34" charset="-128"/>
                <a:cs typeface="Calibri"/>
              </a:rPr>
              <a:t>Rocklin Unified School District Review of Special Education Supports and Services Report</a:t>
            </a:r>
            <a:endParaRPr lang="en-US" sz="4000" dirty="0">
              <a:solidFill>
                <a:srgbClr val="404040"/>
              </a:solidFill>
              <a:latin typeface="Calibri"/>
              <a:ea typeface="Arial Unicode MS" pitchFamily="34" charset="-128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404040"/>
                </a:solidFill>
                <a:latin typeface="Calibri"/>
                <a:cs typeface="Calibri"/>
              </a:rPr>
              <a:t/>
            </a:r>
            <a:br>
              <a:rPr lang="en-US" sz="2000" dirty="0" smtClean="0">
                <a:solidFill>
                  <a:srgbClr val="404040"/>
                </a:solidFill>
                <a:latin typeface="Calibri"/>
                <a:cs typeface="Calibri"/>
              </a:rPr>
            </a:br>
            <a:r>
              <a:rPr lang="en-US" sz="2000" dirty="0" smtClean="0">
                <a:solidFill>
                  <a:srgbClr val="404040"/>
                </a:solidFill>
                <a:latin typeface="Calibri"/>
                <a:cs typeface="Calibri"/>
              </a:rPr>
              <a:t/>
            </a:r>
            <a:br>
              <a:rPr lang="en-US" sz="2000" dirty="0" smtClean="0">
                <a:solidFill>
                  <a:srgbClr val="404040"/>
                </a:solidFill>
                <a:latin typeface="Calibri"/>
                <a:cs typeface="Calibri"/>
              </a:rPr>
            </a:br>
            <a:r>
              <a:rPr lang="en-US" sz="2400" dirty="0" smtClean="0">
                <a:solidFill>
                  <a:srgbClr val="404040"/>
                </a:solidFill>
                <a:latin typeface="Calibri"/>
                <a:cs typeface="Calibri"/>
              </a:rPr>
              <a:t/>
            </a:r>
            <a:br>
              <a:rPr lang="en-US" sz="2400" dirty="0" smtClean="0">
                <a:solidFill>
                  <a:srgbClr val="404040"/>
                </a:solidFill>
                <a:latin typeface="Calibri"/>
                <a:cs typeface="Calibri"/>
              </a:rPr>
            </a:br>
            <a:r>
              <a:rPr lang="en-US" sz="2400" dirty="0" smtClean="0">
                <a:solidFill>
                  <a:srgbClr val="404040"/>
                </a:solidFill>
                <a:latin typeface="Calibri"/>
                <a:cs typeface="Calibri"/>
              </a:rPr>
              <a:t/>
            </a:r>
            <a:br>
              <a:rPr lang="en-US" sz="2400" dirty="0" smtClean="0">
                <a:solidFill>
                  <a:srgbClr val="404040"/>
                </a:solidFill>
                <a:latin typeface="Calibri"/>
                <a:cs typeface="Calibri"/>
              </a:rPr>
            </a:br>
            <a:r>
              <a:rPr lang="en-US" sz="2400" b="1" dirty="0" smtClean="0">
                <a:solidFill>
                  <a:srgbClr val="404040"/>
                </a:solidFill>
                <a:latin typeface="Calibri"/>
                <a:cs typeface="Calibri"/>
              </a:rPr>
              <a:t> Actions in response to the special education report are aligned with the parameters set forth through the District Strategic Planning Process….</a:t>
            </a:r>
            <a:endParaRPr lang="en-US" sz="2400" b="1" dirty="0">
              <a:solidFill>
                <a:srgbClr val="404040"/>
              </a:solidFill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base decisions on what is best for students.</a:t>
            </a: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not compromise our commitment to excellence in education.</a:t>
            </a: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act with honesty, truth, and integrity.</a:t>
            </a: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treat all people with dignity and respect.</a:t>
            </a: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improve or eliminate ineffective programs or performance.</a:t>
            </a:r>
          </a:p>
          <a:p>
            <a:pPr marL="287338" indent="-287338">
              <a:buFont typeface="Wingdings" pitchFamily="2" charset="2"/>
              <a:buChar char="q"/>
            </a:pPr>
            <a:r>
              <a:rPr lang="en-US" sz="2500" i="1" dirty="0" smtClean="0">
                <a:solidFill>
                  <a:srgbClr val="404040"/>
                </a:solidFill>
                <a:latin typeface="Calibri"/>
                <a:cs typeface="Calibri"/>
              </a:rPr>
              <a:t>We will not give up on any student. </a:t>
            </a: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 smtClean="0">
              <a:solidFill>
                <a:srgbClr val="404040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404040"/>
              </a:solidFill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latin typeface="Calibri"/>
                <a:cs typeface="Calibri"/>
              </a:rPr>
              <a:pPr/>
              <a:t>3</a:t>
            </a:fld>
            <a:endParaRPr lang="en-US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</a:rPr>
              <a:t>Communication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22960" y="1905000"/>
            <a:ext cx="2529840" cy="396409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Targeted Finding :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404040"/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There is a lack of timely response from the special education district office staff. 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05200" y="1905000"/>
            <a:ext cx="2286000" cy="396409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to Date :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404040"/>
                </a:solidFill>
              </a:rPr>
              <a:t>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 communication protocol and set of expected procedures for use with special education district office staff has been developed. </a:t>
            </a:r>
          </a:p>
          <a:p>
            <a:endParaRPr lang="en-US" dirty="0" smtClean="0">
              <a:solidFill>
                <a:srgbClr val="404040"/>
              </a:solidFill>
            </a:endParaRPr>
          </a:p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4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096000" y="1905000"/>
            <a:ext cx="23469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  <a:endParaRPr lang="en-US" sz="2000" dirty="0" smtClean="0">
              <a:solidFill>
                <a:srgbClr val="404040"/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US" sz="2000" noProof="0" dirty="0" smtClean="0">
                <a:solidFill>
                  <a:schemeClr val="accent1">
                    <a:lumMod val="50000"/>
                  </a:schemeClr>
                </a:solidFill>
              </a:rPr>
              <a:t>Share communication protocol with schools and parents.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lang="en-US" sz="2000" noProof="0" dirty="0" smtClean="0">
                <a:solidFill>
                  <a:schemeClr val="accent1">
                    <a:lumMod val="50000"/>
                  </a:schemeClr>
                </a:solidFill>
              </a:rPr>
              <a:t>Use of protocol will be routinely monitored to ensure consistency across staff.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lang="en-US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1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</a:rPr>
              <a:t>Communication (cont.)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22960" y="1905000"/>
            <a:ext cx="2072640" cy="396409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Targeted Finding :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</a:rPr>
              <a:t>Lack of two-way communication between district office and parents on current practices.</a:t>
            </a:r>
          </a:p>
          <a:p>
            <a:endParaRPr lang="en-US" dirty="0" smtClean="0">
              <a:solidFill>
                <a:srgbClr val="40404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200400" y="1905000"/>
            <a:ext cx="2590800" cy="4267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 to Date :</a:t>
            </a:r>
            <a:endParaRPr lang="en-US" dirty="0" smtClean="0">
              <a:solidFill>
                <a:srgbClr val="404040"/>
              </a:solidFill>
            </a:endParaRP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</a:rPr>
              <a:t>Parent forums  are scheduled for :</a:t>
            </a:r>
          </a:p>
          <a:p>
            <a:pPr lvl="1">
              <a:buClr>
                <a:schemeClr val="tx2">
                  <a:lumMod val="75000"/>
                </a:schemeClr>
              </a:buClr>
              <a:buNone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	August 26, 2015 November 4, 2015 February 24,2016 and   April 6, 2016. 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</a:rPr>
              <a:t>The interim director of special education participated in 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Local Control and Accountability Plan (</a:t>
            </a:r>
            <a:r>
              <a:rPr lang="en-US" sz="2200" dirty="0" smtClean="0">
                <a:solidFill>
                  <a:schemeClr val="accent1">
                    <a:lumMod val="50000"/>
                  </a:schemeClr>
                </a:solidFill>
              </a:rPr>
              <a:t>LCAP) planning. </a:t>
            </a:r>
          </a:p>
          <a:p>
            <a:endParaRPr lang="en-US" dirty="0" smtClean="0">
              <a:solidFill>
                <a:srgbClr val="404040"/>
              </a:solidFill>
            </a:endParaRPr>
          </a:p>
          <a:p>
            <a:endParaRPr lang="en-US" dirty="0" smtClean="0">
              <a:solidFill>
                <a:srgbClr val="404040"/>
              </a:solidFill>
            </a:endParaRPr>
          </a:p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5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248400" y="1905000"/>
            <a:ext cx="2194560" cy="4099559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20000"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  <a:endParaRPr lang="en-US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Parents and special education staff will be invited to participate in four facilitated parent forums this year.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Director and program specialists and director to work with the District Leadership Team (DLT) to determine ways to improve two-way communication. 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404040"/>
                </a:solidFill>
              </a:rPr>
              <a:t>Communication (cont.)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33400" y="1905000"/>
            <a:ext cx="2286000" cy="396409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Targeted Findings: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Communication gaps exist between special education district office staff and principals, psychologists, Speech Language Pathologists (SLPs) and teachers.</a:t>
            </a:r>
          </a:p>
          <a:p>
            <a:endParaRPr lang="en-US" dirty="0" smtClean="0">
              <a:solidFill>
                <a:srgbClr val="40404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124200" y="1905000"/>
            <a:ext cx="2362200" cy="396409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to Date:</a:t>
            </a:r>
          </a:p>
          <a:p>
            <a:pPr>
              <a:buClr>
                <a:schemeClr val="tx2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404040"/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Weekly special education district office staff meetings have been initiated to ensure consistent and coordinated efforts regarding communication to sites and parents. </a:t>
            </a:r>
          </a:p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6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5867400" y="1905000"/>
            <a:ext cx="3048000" cy="44196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rPr>
              <a:t>Future Actions:</a:t>
            </a:r>
            <a:endParaRPr lang="en-US" sz="2000" b="1" dirty="0" smtClean="0">
              <a:solidFill>
                <a:srgbClr val="404040"/>
              </a:solidFill>
            </a:endParaRP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Special Education Director will facilitate regular meetings with psychologists, SLPs, teachers and instructional aides. 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The Special Education Director will establish and facilitate special education leadership team.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lang="en-US" dirty="0" smtClean="0">
              <a:solidFill>
                <a:srgbClr val="404040"/>
              </a:solidFill>
            </a:endParaRP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</a:pPr>
            <a:endParaRPr lang="en-US" dirty="0" smtClean="0">
              <a:solidFill>
                <a:srgbClr val="404040"/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04040"/>
                </a:solidFill>
                <a:cs typeface="Calibri"/>
              </a:rPr>
              <a:t>Professional  Development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22960" y="1828800"/>
            <a:ext cx="2377440" cy="404029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Targeted Findings: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Lack of general education training on accommodations/ modifications, needs of students with disabilities (including application to CCSS), and site disability awareness.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828800"/>
            <a:ext cx="2286000" cy="4040295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to Date: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Resources have been allocated through LCAP  to ensure the support of these efforts.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New 6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grade math curriculum training on accommodations and modifications for aides held May 18, 2015.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K-6 new math adoption training  for gen education and special education teachers on August 13 and 14, 2015 to include how to accommodate and modify.  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7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324600" y="1828800"/>
            <a:ext cx="2118360" cy="4175759"/>
          </a:xfrm>
          <a:prstGeom prst="rect">
            <a:avLst/>
          </a:prstGeom>
        </p:spPr>
        <p:txBody>
          <a:bodyPr vert="horz" lIns="0" tIns="45720" rIns="0" bIns="45720" rtlCol="0">
            <a:normAutofit fontScale="85000" lnSpcReduction="20000"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Actions: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By the end of 2015-16 school year, school-wide professional development (PD) regarding social-emotional functioning and sensitivity training will have been presented at targeted sites. 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Training on accommodations and modifications to be included as part professional development in curriculum and instruction. 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04040"/>
                </a:solidFill>
                <a:cs typeface="Calibri"/>
              </a:rPr>
              <a:t>Professional  Development</a:t>
            </a:r>
            <a:br>
              <a:rPr lang="en-US" dirty="0" smtClean="0">
                <a:solidFill>
                  <a:srgbClr val="404040"/>
                </a:solidFill>
                <a:cs typeface="Calibri"/>
              </a:rPr>
            </a:br>
            <a:r>
              <a:rPr lang="en-US" dirty="0" smtClean="0">
                <a:solidFill>
                  <a:srgbClr val="404040"/>
                </a:solidFill>
                <a:cs typeface="Calibri"/>
              </a:rPr>
              <a:t>(cont.)</a:t>
            </a:r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2209800" cy="40402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404040"/>
                </a:solidFill>
              </a:rPr>
              <a:t>Targeted Findings :</a:t>
            </a:r>
          </a:p>
          <a:p>
            <a:pPr marL="0" indent="0">
              <a:spcAft>
                <a:spcPts val="6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Lack of training for special education teachers on Evidence Based Practices (EBP) and co-teaching.</a:t>
            </a:r>
          </a:p>
          <a:p>
            <a:endParaRPr lang="en-US" dirty="0" smtClean="0">
              <a:solidFill>
                <a:srgbClr val="40404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828800"/>
            <a:ext cx="2362200" cy="44196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404040"/>
                </a:solidFill>
              </a:rPr>
              <a:t>Actions to Date :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Special education teachers (K-6 RSP/SDC) are scheduled to be co-trained with general education on new math curriculum August 13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and 14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. </a:t>
            </a:r>
          </a:p>
          <a:p>
            <a:pPr marL="0" indent="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Special education teachers (K-6 SDC) are scheduled be trained in reading intervention (Reading Mastery) on August 12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,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2015.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.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</a:t>
            </a:r>
          </a:p>
          <a:p>
            <a:endParaRPr lang="en-US" dirty="0" smtClean="0">
              <a:solidFill>
                <a:srgbClr val="404040"/>
              </a:solidFill>
            </a:endParaRPr>
          </a:p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>
                <a:solidFill>
                  <a:srgbClr val="404040"/>
                </a:solidFill>
              </a:rPr>
              <a:pPr/>
              <a:t>8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416040" y="1828800"/>
            <a:ext cx="2118360" cy="41757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rPr>
              <a:t>Future Actions :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Identify additional professional development priorities  with special education staff, fall 2015.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40404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404040"/>
                </a:solidFill>
                <a:cs typeface="Calibri"/>
              </a:rPr>
              <a:t>Professional  Development</a:t>
            </a:r>
            <a:br>
              <a:rPr lang="en-US" dirty="0" smtClean="0">
                <a:solidFill>
                  <a:srgbClr val="404040"/>
                </a:solidFill>
                <a:cs typeface="Calibri"/>
              </a:rPr>
            </a:br>
            <a:r>
              <a:rPr lang="en-US" dirty="0" smtClean="0">
                <a:solidFill>
                  <a:srgbClr val="404040"/>
                </a:solidFill>
                <a:cs typeface="Calibri"/>
              </a:rPr>
              <a:t>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22960" y="1905000"/>
            <a:ext cx="2377440" cy="3964094"/>
          </a:xfrm>
        </p:spPr>
        <p:txBody>
          <a:bodyPr/>
          <a:lstStyle/>
          <a:p>
            <a:r>
              <a:rPr lang="en-US" b="1" dirty="0" smtClean="0"/>
              <a:t>Targeted Findings :</a:t>
            </a:r>
            <a:endParaRPr lang="en-US" dirty="0" smtClean="0"/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Lack of principal and instructional aide training on academic and behavioral interventions, including induction training.  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581400" y="1905000"/>
            <a:ext cx="2286000" cy="3964095"/>
          </a:xfrm>
        </p:spPr>
        <p:txBody>
          <a:bodyPr/>
          <a:lstStyle/>
          <a:p>
            <a:r>
              <a:rPr lang="en-US" b="1" dirty="0" smtClean="0"/>
              <a:t>Actions to Date :</a:t>
            </a:r>
          </a:p>
          <a:p>
            <a:pPr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Resources have been allocated through LCAP to ensure the support of these efforts.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66FE0-3C5B-48F6-97A9-C3B3D2B465F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>
          <a:xfrm>
            <a:off x="6172200" y="1905000"/>
            <a:ext cx="2270760" cy="409955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Future Actions :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2">
                  <a:lumMod val="75000"/>
                </a:schemeClr>
              </a:buClr>
              <a:buSzPct val="100000"/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</a:rPr>
              <a:t> As part of the Multi-tiered Systems of Support (MTSS) implementation, identify additional professional development priorities, 2015-16.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11177</TotalTime>
  <Words>1194</Words>
  <Application>Microsoft Office PowerPoint</Application>
  <PresentationFormat>On-screen Show (4:3)</PresentationFormat>
  <Paragraphs>186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Retrospect</vt:lpstr>
      <vt:lpstr>Slide 1</vt:lpstr>
      <vt:lpstr>Purpose</vt:lpstr>
      <vt:lpstr>     Actions in response to the special education report are aligned with the parameters set forth through the District Strategic Planning Process….</vt:lpstr>
      <vt:lpstr>Communication</vt:lpstr>
      <vt:lpstr>Communication (cont.)</vt:lpstr>
      <vt:lpstr>Communication (cont.)</vt:lpstr>
      <vt:lpstr>Professional  Development</vt:lpstr>
      <vt:lpstr>Professional  Development (cont.)</vt:lpstr>
      <vt:lpstr>Professional  Development (cont.)</vt:lpstr>
      <vt:lpstr>Policies &amp; Procedures</vt:lpstr>
      <vt:lpstr>Policies &amp; Procedures (cont.)</vt:lpstr>
      <vt:lpstr>Policies &amp; Procedures (cont.)</vt:lpstr>
      <vt:lpstr>Culture &amp; Climate</vt:lpstr>
      <vt:lpstr>Culture &amp; Climate (cont.)</vt:lpstr>
      <vt:lpstr>Culture &amp; Climate (cont.)</vt:lpstr>
      <vt:lpstr>Next Steps</vt:lpstr>
    </vt:vector>
  </TitlesOfParts>
  <Company>RUSD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Rocklin Unified School District</dc:title>
  <dc:creator>Sigman</dc:creator>
  <cp:lastModifiedBy>bmeadows</cp:lastModifiedBy>
  <cp:revision>1119</cp:revision>
  <cp:lastPrinted>2014-11-03T21:34:12Z</cp:lastPrinted>
  <dcterms:created xsi:type="dcterms:W3CDTF">2013-07-31T19:37:29Z</dcterms:created>
  <dcterms:modified xsi:type="dcterms:W3CDTF">2015-07-31T21:07:14Z</dcterms:modified>
</cp:coreProperties>
</file>